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27"/>
  </p:notesMasterIdLst>
  <p:sldIdLst>
    <p:sldId id="360" r:id="rId3"/>
    <p:sldId id="383" r:id="rId4"/>
    <p:sldId id="417" r:id="rId5"/>
    <p:sldId id="309" r:id="rId6"/>
    <p:sldId id="302" r:id="rId7"/>
    <p:sldId id="310" r:id="rId8"/>
    <p:sldId id="311" r:id="rId9"/>
    <p:sldId id="312" r:id="rId10"/>
    <p:sldId id="313" r:id="rId11"/>
    <p:sldId id="411" r:id="rId12"/>
    <p:sldId id="369" r:id="rId13"/>
    <p:sldId id="321" r:id="rId14"/>
    <p:sldId id="363" r:id="rId15"/>
    <p:sldId id="332" r:id="rId16"/>
    <p:sldId id="333" r:id="rId17"/>
    <p:sldId id="323" r:id="rId18"/>
    <p:sldId id="319" r:id="rId19"/>
    <p:sldId id="336" r:id="rId20"/>
    <p:sldId id="324" r:id="rId21"/>
    <p:sldId id="331" r:id="rId22"/>
    <p:sldId id="370" r:id="rId23"/>
    <p:sldId id="328" r:id="rId24"/>
    <p:sldId id="412" r:id="rId25"/>
    <p:sldId id="416" r:id="rId2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83"/>
            <p14:sldId id="417"/>
          </p14:sldIdLst>
        </p14:section>
        <p14:section name="pipe" id="{7561AE8B-0928-4B40-9E7D-8496CE581DA5}">
          <p14:sldIdLst>
            <p14:sldId id="309"/>
            <p14:sldId id="302"/>
            <p14:sldId id="310"/>
            <p14:sldId id="311"/>
            <p14:sldId id="312"/>
            <p14:sldId id="313"/>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autoAdjust="0"/>
    <p:restoredTop sz="76786" autoAdjust="0"/>
  </p:normalViewPr>
  <p:slideViewPr>
    <p:cSldViewPr snapToGrid="0">
      <p:cViewPr varScale="1">
        <p:scale>
          <a:sx n="96" d="100"/>
          <a:sy n="96" d="100"/>
        </p:scale>
        <p:origin x="1552" y="16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p>
          <a:p>
            <a:pPr marL="158750" indent="0">
              <a:buNone/>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dirty="0"/>
              <a:t>Note, content here is adapted from presentation created by </a:t>
            </a:r>
            <a:r>
              <a:rPr lang="en-US" sz="1100" i="1" dirty="0" err="1"/>
              <a:t>Amrom</a:t>
            </a:r>
            <a:r>
              <a:rPr lang="en-US" sz="1100" i="1" dirty="0"/>
              <a:t> Obstfeld</a:t>
            </a:r>
          </a:p>
          <a:p>
            <a:pPr marL="158750" indent="0">
              <a:buNone/>
            </a:pPr>
            <a:endParaRPr lang="en-US" dirty="0"/>
          </a:p>
        </p:txBody>
      </p:sp>
    </p:spTree>
    <p:extLst>
      <p:ext uri="{BB962C8B-B14F-4D97-AF65-F5344CB8AC3E}">
        <p14:creationId xmlns:p14="http://schemas.microsoft.com/office/powerpoint/2010/main" val="310231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minutes</a:t>
            </a:r>
          </a:p>
        </p:txBody>
      </p:sp>
    </p:spTree>
    <p:extLst>
      <p:ext uri="{BB962C8B-B14F-4D97-AF65-F5344CB8AC3E}">
        <p14:creationId xmlns:p14="http://schemas.microsoft.com/office/powerpoint/2010/main" val="324940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Until</a:t>
            </a:r>
            <a:r>
              <a:rPr lang="en-US" baseline="0" dirty="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dplyr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01292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Let’s calculate TAT in minutes instead of hours.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mins</a:t>
            </a:r>
          </a:p>
        </p:txBody>
      </p:sp>
    </p:spTree>
    <p:extLst>
      <p:ext uri="{BB962C8B-B14F-4D97-AF65-F5344CB8AC3E}">
        <p14:creationId xmlns:p14="http://schemas.microsoft.com/office/powerpoint/2010/main" val="370080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4680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probably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96445"/>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519380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73" r:id="rId5"/>
    <p:sldLayoutId id="2147483674" r:id="rId6"/>
    <p:sldLayoutId id="2147483675" r:id="rId7"/>
    <p:sldLayoutId id="2147483677"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000" b="1" spc="-150" dirty="0">
                <a:latin typeface="Tw Cen MT" panose="020B0602020104020603" pitchFamily="34" charset="77"/>
              </a:rPr>
              <a:t>Data Transformation</a:t>
            </a:r>
            <a:endParaRPr lang="en-US" sz="7000" spc="-150" dirty="0">
              <a:solidFill>
                <a:schemeClr val="tx1">
                  <a:lumMod val="75000"/>
                  <a:lumOff val="25000"/>
                </a:schemeClr>
              </a:solidFill>
              <a:latin typeface="Tw Cen MT" panose="020B0602020104020603" pitchFamily="34" charset="77"/>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5</a:t>
            </a:r>
          </a:p>
          <a:p>
            <a:r>
              <a:rPr lang="en-US" sz="2000" b="1" dirty="0">
                <a:solidFill>
                  <a:schemeClr val="tx1">
                    <a:lumMod val="65000"/>
                    <a:lumOff val="35000"/>
                  </a:schemeClr>
                </a:solidFill>
              </a:rPr>
              <a:t>Dan Herman</a:t>
            </a:r>
          </a:p>
          <a:p>
            <a:r>
              <a:rPr lang="en-US" sz="2000" dirty="0">
                <a:solidFill>
                  <a:schemeClr val="tx1">
                    <a:lumMod val="65000"/>
                    <a:lumOff val="35000"/>
                  </a:schemeClr>
                </a:solidFill>
              </a:rPr>
              <a:t>December 13,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13764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15" y="614555"/>
            <a:ext cx="10550654" cy="777536"/>
          </a:xfrm>
        </p:spPr>
        <p:txBody>
          <a:bodyPr/>
          <a:lstStyle/>
          <a:p>
            <a:pPr algn="ctr"/>
            <a:r>
              <a:rPr lang="en-US" dirty="0">
                <a:solidFill>
                  <a:schemeClr val="tx1"/>
                </a:solidFill>
              </a:rPr>
              <a:t>Example: TAT investigation</a:t>
            </a:r>
          </a:p>
        </p:txBody>
      </p:sp>
      <p:sp>
        <p:nvSpPr>
          <p:cNvPr id="3" name="Slide Number Placeholder 2"/>
          <p:cNvSpPr>
            <a:spLocks noGrp="1"/>
          </p:cNvSpPr>
          <p:nvPr>
            <p:ph type="sldNum" idx="12"/>
          </p:nvPr>
        </p:nvSpPr>
        <p:spPr/>
        <p:txBody>
          <a:bodyPr/>
          <a:lstStyle/>
          <a:p>
            <a:fld id="{00000000-1234-1234-1234-123412341234}" type="slidenum">
              <a:rPr lang="en-US" smtClean="0"/>
              <a:pPr/>
              <a:t>10</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2" y="1787505"/>
            <a:ext cx="5712029" cy="3785652"/>
          </a:xfrm>
          <a:prstGeom prst="rect">
            <a:avLst/>
          </a:prstGeom>
          <a:noFill/>
        </p:spPr>
        <p:txBody>
          <a:bodyPr wrap="square" rtlCol="0">
            <a:spAutoFit/>
          </a:bodyPr>
          <a:lstStyle/>
          <a:p>
            <a:r>
              <a:rPr lang="en-US" sz="2400" dirty="0"/>
              <a:t>The PICU would like a word with you because of a </a:t>
            </a:r>
            <a:r>
              <a:rPr lang="en-US" sz="2400" u="sng" dirty="0"/>
              <a:t>recent</a:t>
            </a:r>
            <a:r>
              <a:rPr lang="en-US" sz="2400" dirty="0"/>
              <a:t> incident involving a delay in results for a patient who required an aerosol generating procedure.</a:t>
            </a:r>
          </a:p>
          <a:p>
            <a:endParaRPr lang="en-US" sz="2400" dirty="0"/>
          </a:p>
          <a:p>
            <a:r>
              <a:rPr lang="en-US" sz="2400" i="1" dirty="0"/>
              <a:t>They had to wait over 10 hours before the procedure could begin!</a:t>
            </a:r>
          </a:p>
          <a:p>
            <a:endParaRPr lang="en-US" sz="2400" dirty="0"/>
          </a:p>
          <a:p>
            <a:r>
              <a:rPr lang="en-US" sz="2400" dirty="0">
                <a:solidFill>
                  <a:srgbClr val="0070C0"/>
                </a:solidFill>
              </a:rPr>
              <a:t>You decide to investigate…WITH DATA</a:t>
            </a:r>
          </a:p>
        </p:txBody>
      </p:sp>
    </p:spTree>
    <p:extLst>
      <p:ext uri="{BB962C8B-B14F-4D97-AF65-F5344CB8AC3E}">
        <p14:creationId xmlns:p14="http://schemas.microsoft.com/office/powerpoint/2010/main" val="138143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206734"/>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42795" y="514822"/>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1</a:t>
            </a:r>
          </a:p>
        </p:txBody>
      </p:sp>
      <p:sp>
        <p:nvSpPr>
          <p:cNvPr id="7" name="Google Shape;351;p37"/>
          <p:cNvSpPr txBox="1"/>
          <p:nvPr/>
        </p:nvSpPr>
        <p:spPr>
          <a:xfrm>
            <a:off x="1001459" y="1699590"/>
            <a:ext cx="11014168" cy="4869577"/>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Open ‘05– </a:t>
            </a:r>
            <a:r>
              <a:rPr lang="en-US" sz="3200" dirty="0" err="1">
                <a:solidFill>
                  <a:srgbClr val="005493"/>
                </a:solidFill>
                <a:latin typeface="Calibri" panose="020F0502020204030204" pitchFamily="34" charset="0"/>
                <a:ea typeface="Calibri"/>
                <a:cs typeface="Consolas" panose="020B0609020204030204" pitchFamily="49" charset="0"/>
                <a:sym typeface="Calibri"/>
              </a:rPr>
              <a:t>Transform.Rmd</a:t>
            </a:r>
            <a:r>
              <a:rPr lang="en-US" sz="3200" dirty="0">
                <a:solidFill>
                  <a:srgbClr val="005493"/>
                </a:solidFill>
                <a:latin typeface="Calibri" panose="020F0502020204030204" pitchFamily="34" charset="0"/>
                <a:ea typeface="Calibri"/>
                <a:cs typeface="Consolas" panose="020B0609020204030204" pitchFamily="49" charset="0"/>
                <a:sym typeface="Calibri"/>
              </a:rPr>
              <a:t>’ and run the setup chunk.</a:t>
            </a:r>
          </a:p>
          <a:p>
            <a:pPr marL="6803" marR="2721"/>
            <a:endParaRPr lang="en-US" sz="3200" dirty="0">
              <a:solidFill>
                <a:srgbClr val="005493"/>
              </a:solidFill>
              <a:latin typeface="Calibri" panose="020F0502020204030204" pitchFamily="34" charset="0"/>
              <a:ea typeface="Calibri"/>
              <a:cs typeface="Consolas" panose="020B0609020204030204" pitchFamily="49" charset="0"/>
              <a:sym typeface="Calibri"/>
            </a:endParaRPr>
          </a:p>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12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endParaRPr lang="en-US" sz="12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columns with the receive to verify turnaround time</a:t>
            </a:r>
            <a:br>
              <a:rPr lang="en-US" sz="2800" dirty="0">
                <a:solidFill>
                  <a:srgbClr val="005493"/>
                </a:solidFill>
                <a:latin typeface="Calibri"/>
                <a:ea typeface="Calibri"/>
                <a:cs typeface="Calibri"/>
                <a:sym typeface="Calibri"/>
              </a:rPr>
            </a:br>
            <a:r>
              <a:rPr lang="en-US" sz="2800"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and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endParaRPr lang="en-US" sz="12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the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from highest to lowest</a:t>
            </a:r>
          </a:p>
          <a:p>
            <a:pPr marL="6803" marR="2721"/>
            <a:endParaRPr lang="en-US" sz="12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4.  Use &lt;- to assign the result to a new variable and take a look.</a:t>
            </a:r>
          </a:p>
          <a:p>
            <a:pPr marL="6803" marR="2721"/>
            <a:endParaRPr lang="en-US" sz="2800" dirty="0">
              <a:solidFill>
                <a:srgbClr val="005493"/>
              </a:solidFill>
              <a:latin typeface="Calibri"/>
              <a:ea typeface="Calibri"/>
              <a:cs typeface="Calibri"/>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Tree>
    <p:extLst>
      <p:ext uri="{BB962C8B-B14F-4D97-AF65-F5344CB8AC3E}">
        <p14:creationId xmlns:p14="http://schemas.microsoft.com/office/powerpoint/2010/main" val="10940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358953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1591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4800" b="1" dirty="0">
                <a:solidFill>
                  <a:srgbClr val="F3F3F3"/>
                </a:solidFill>
                <a:latin typeface="Arial"/>
                <a:ea typeface="Arial"/>
                <a:cs typeface="Arial"/>
                <a:sym typeface="Arial"/>
              </a:rPr>
              <a:t>What are the </a:t>
            </a:r>
            <a:r>
              <a:rPr lang="en-US" sz="4800" b="1" dirty="0">
                <a:solidFill>
                  <a:srgbClr val="FFFF00"/>
                </a:solidFill>
                <a:latin typeface="Arial"/>
                <a:ea typeface="Arial"/>
                <a:cs typeface="Arial"/>
                <a:sym typeface="Arial"/>
              </a:rPr>
              <a:t>average and standard deviation </a:t>
            </a:r>
            <a:r>
              <a:rPr lang="en-US" sz="4800" b="1" dirty="0">
                <a:solidFill>
                  <a:srgbClr val="F3F3F3"/>
                </a:solidFill>
                <a:latin typeface="Arial"/>
                <a:ea typeface="Arial"/>
                <a:cs typeface="Arial"/>
                <a:sym typeface="Arial"/>
              </a:rPr>
              <a:t>of the </a:t>
            </a:r>
            <a:r>
              <a:rPr lang="en-US" sz="4800" b="1" dirty="0">
                <a:solidFill>
                  <a:schemeClr val="accent6">
                    <a:lumMod val="20000"/>
                    <a:lumOff val="80000"/>
                  </a:schemeClr>
                </a:solidFill>
                <a:latin typeface="Arial"/>
                <a:ea typeface="Arial"/>
                <a:cs typeface="Arial"/>
                <a:sym typeface="Arial"/>
              </a:rPr>
              <a:t>total turnaround time </a:t>
            </a:r>
            <a:r>
              <a:rPr lang="en-US" sz="4800" b="1" dirty="0">
                <a:solidFill>
                  <a:srgbClr val="F3F3F3"/>
                </a:solidFill>
                <a:latin typeface="Arial"/>
                <a:ea typeface="Arial"/>
                <a:cs typeface="Arial"/>
                <a:sym typeface="Arial"/>
              </a:rPr>
              <a:t>for each </a:t>
            </a:r>
            <a:r>
              <a:rPr lang="en-US" sz="4800" b="1" dirty="0">
                <a:solidFill>
                  <a:schemeClr val="accent4">
                    <a:lumMod val="20000"/>
                    <a:lumOff val="80000"/>
                  </a:schemeClr>
                </a:solidFill>
                <a:latin typeface="Arial"/>
                <a:ea typeface="Arial"/>
                <a:cs typeface="Arial"/>
                <a:sym typeface="Arial"/>
              </a:rPr>
              <a:t>ordering clinic</a:t>
            </a:r>
            <a:r>
              <a:rPr lang="en-US" sz="4800" b="1" dirty="0">
                <a:solidFill>
                  <a:srgbClr val="F3F3F3"/>
                </a:solidFill>
                <a:latin typeface="Arial"/>
                <a:ea typeface="Arial"/>
                <a:cs typeface="Arial"/>
                <a:sym typeface="Arial"/>
              </a:rPr>
              <a:t>?</a:t>
            </a:r>
            <a:endParaRPr sz="48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3698535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orders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average and standard deviation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12082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10296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123731" y="4372700"/>
            <a:ext cx="2269817"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a:t>
            </a:r>
          </a:p>
          <a:p>
            <a:pPr marL="208524" marR="2721" indent="-202061">
              <a:lnSpc>
                <a:spcPct val="113506"/>
              </a:lnSpc>
            </a:pPr>
            <a:r>
              <a:rPr lang="en-US" sz="2800" b="1" dirty="0">
                <a:solidFill>
                  <a:srgbClr val="FFFFFF"/>
                </a:solidFill>
                <a:latin typeface="Trebuchet MS"/>
                <a:ea typeface="Trebuchet MS"/>
                <a:cs typeface="Trebuchet MS"/>
                <a:sym typeface="Trebuchet MS"/>
              </a:rPr>
              <a:t>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96605"/>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418329"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US" sz="3200" i="1" dirty="0">
                <a:solidFill>
                  <a:srgbClr val="434343"/>
                </a:solidFill>
              </a:rPr>
              <a:t>Presentation</a:t>
            </a:r>
            <a:r>
              <a:rPr lang="en" sz="3200" i="1" dirty="0">
                <a:solidFill>
                  <a:srgbClr val="434343"/>
                </a:solidFill>
              </a:rPr>
              <a:t> adapted from…</a:t>
            </a:r>
            <a:br>
              <a:rPr lang="en" sz="3200" i="1" dirty="0">
                <a:solidFill>
                  <a:srgbClr val="434343"/>
                </a:solidFill>
              </a:rPr>
            </a:br>
            <a:br>
              <a:rPr lang="en" sz="1400" i="1" dirty="0">
                <a:solidFill>
                  <a:srgbClr val="434343"/>
                </a:solidFill>
              </a:rPr>
            </a:br>
            <a:r>
              <a:rPr lang="en" sz="5400" b="1" dirty="0" err="1">
                <a:solidFill>
                  <a:srgbClr val="434343"/>
                </a:solidFill>
              </a:rPr>
              <a:t>Amrom</a:t>
            </a:r>
            <a:r>
              <a:rPr lang="en" sz="5400" b="1" dirty="0">
                <a:solidFill>
                  <a:srgbClr val="434343"/>
                </a:solidFill>
              </a:rPr>
              <a:t> Obstfeld</a:t>
            </a:r>
            <a:endParaRPr sz="5400" b="1" dirty="0">
              <a:solidFill>
                <a:srgbClr val="434343"/>
              </a:solidFill>
            </a:endParaRPr>
          </a:p>
        </p:txBody>
      </p:sp>
      <p:sp>
        <p:nvSpPr>
          <p:cNvPr id="315" name="Google Shape;315;p24"/>
          <p:cNvSpPr txBox="1">
            <a:spLocks noGrp="1"/>
          </p:cNvSpPr>
          <p:nvPr>
            <p:ph type="body" idx="1"/>
          </p:nvPr>
        </p:nvSpPr>
        <p:spPr>
          <a:xfrm>
            <a:off x="603632" y="248040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Director of Hematology and Coagulation Laboratories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8132633" y="1206634"/>
            <a:ext cx="2665067" cy="3339367"/>
          </a:xfrm>
          <a:prstGeom prst="rect">
            <a:avLst/>
          </a:prstGeom>
          <a:noFill/>
          <a:ln>
            <a:noFill/>
          </a:ln>
        </p:spPr>
      </p:pic>
    </p:spTree>
    <p:extLst>
      <p:ext uri="{BB962C8B-B14F-4D97-AF65-F5344CB8AC3E}">
        <p14:creationId xmlns:p14="http://schemas.microsoft.com/office/powerpoint/2010/main" val="83982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2</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Replace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date type into another data type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3">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4">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23</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2165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2165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233210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186897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157859"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from pandemic day 10 or earlier</a:t>
            </a:r>
          </a:p>
          <a:p>
            <a:r>
              <a:rPr lang="en-US" sz="3200" dirty="0">
                <a:latin typeface="Calibri" panose="020F0502020204030204" pitchFamily="34" charset="0"/>
              </a:rPr>
              <a:t>2. Select the column that contains the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52962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41633" y="3123856"/>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covid_testing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covid_testing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78442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8</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26078035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48464</TotalTime>
  <Words>2309</Words>
  <Application>Microsoft Macintosh PowerPoint</Application>
  <PresentationFormat>Widescreen</PresentationFormat>
  <Paragraphs>242</Paragraphs>
  <Slides>24</Slides>
  <Notes>23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24</vt:i4>
      </vt:variant>
    </vt:vector>
  </HeadingPairs>
  <TitlesOfParts>
    <vt:vector size="39" baseType="lpstr">
      <vt:lpstr>Arial</vt:lpstr>
      <vt:lpstr>Calibri</vt:lpstr>
      <vt:lpstr>Consolas</vt:lpstr>
      <vt:lpstr>Courier New</vt:lpstr>
      <vt:lpstr>Gill Sans</vt:lpstr>
      <vt:lpstr>Helvetica</vt:lpstr>
      <vt:lpstr>Helvetica Neue</vt:lpstr>
      <vt:lpstr>Times New Roman</vt:lpstr>
      <vt:lpstr>Trebuchet MS</vt:lpstr>
      <vt:lpstr>Tw Cen MT</vt:lpstr>
      <vt:lpstr>Tw Cen MT Condensed</vt:lpstr>
      <vt:lpstr>Wingdings</vt:lpstr>
      <vt:lpstr>Wingdings 3</vt:lpstr>
      <vt:lpstr>Office Theme</vt:lpstr>
      <vt:lpstr>Integral</vt:lpstr>
      <vt:lpstr>Data Transformation</vt:lpstr>
      <vt:lpstr>Presentation adapted from…  Amrom Obstfeld</vt:lpstr>
      <vt:lpstr>PowerPoint Presentation</vt:lpstr>
      <vt:lpstr>%&gt;%</vt:lpstr>
      <vt:lpstr>Data Analysis Steps</vt:lpstr>
      <vt:lpstr>Data Analysis Steps</vt:lpstr>
      <vt:lpstr>The Pipe Operator %&gt;%</vt:lpstr>
      <vt:lpstr>Data Analysis Steps</vt:lpstr>
      <vt:lpstr>Data Analysis Steps</vt:lpstr>
      <vt:lpstr>Example: TAT investigation</vt:lpstr>
      <vt:lpstr>PowerPoint Presentation</vt:lpstr>
      <vt:lpstr>Isolating data</vt:lpstr>
      <vt:lpstr>Deriving Data</vt:lpstr>
      <vt:lpstr>What are the average and standard deviation of the total turnaround time for each ordering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Daniel Herman</cp:lastModifiedBy>
  <cp:revision>300</cp:revision>
  <cp:lastPrinted>2019-05-03T14:53:33Z</cp:lastPrinted>
  <dcterms:modified xsi:type="dcterms:W3CDTF">2020-12-12T22:10:53Z</dcterms:modified>
</cp:coreProperties>
</file>